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660" r:id="rId6"/>
  </p:sldMasterIdLst>
  <p:notesMasterIdLst>
    <p:notesMasterId r:id="rId14"/>
  </p:notesMasterIdLst>
  <p:sldIdLst>
    <p:sldId id="256" r:id="rId7"/>
    <p:sldId id="259" r:id="rId8"/>
    <p:sldId id="279" r:id="rId9"/>
    <p:sldId id="281" r:id="rId10"/>
    <p:sldId id="283" r:id="rId11"/>
    <p:sldId id="284" r:id="rId12"/>
    <p:sldId id="275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BDF"/>
    <a:srgbClr val="A62C07"/>
    <a:srgbClr val="C00000"/>
    <a:srgbClr val="5B6417"/>
    <a:srgbClr val="0A4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660"/>
  </p:normalViewPr>
  <p:slideViewPr>
    <p:cSldViewPr>
      <p:cViewPr>
        <p:scale>
          <a:sx n="100" d="100"/>
          <a:sy n="100" d="100"/>
        </p:scale>
        <p:origin x="-133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5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C7C31-D66E-4F3F-9E6C-EE7BDC7F960A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B0D51-5ED8-4C6A-9BDD-3E4B9BDC53D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077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950863"/>
            <a:ext cx="7772400" cy="1470025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75656" y="2636912"/>
            <a:ext cx="6120680" cy="1800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1428735"/>
            <a:ext cx="2057400" cy="421484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428737"/>
            <a:ext cx="6019800" cy="421484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2376462"/>
            <a:ext cx="6912768" cy="27087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8959BD0-0ED9-4E45-A3AE-1AB38C2C92AD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4FF2BFA-7AA0-4C1F-ACAF-DD5720DFFDA8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249289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8367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368940"/>
          </a:xfrm>
        </p:spPr>
        <p:txBody>
          <a:bodyPr vert="eaVert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3568" y="2592486"/>
            <a:ext cx="7848872" cy="306876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40050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3568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63784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3554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3554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10501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95885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10501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195885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3008313" cy="6429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000240"/>
            <a:ext cx="3008313" cy="41259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4800600"/>
            <a:ext cx="778674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28596" y="1428735"/>
            <a:ext cx="7786742" cy="3298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28596" y="5367338"/>
            <a:ext cx="600079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208912" cy="637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79512" y="2492896"/>
            <a:ext cx="82296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6372C1F-8370-4037-A78A-761AEC5B8B95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032535E-E7AE-4E01-9AA3-C7C0DD09EAC9}" type="slidenum">
              <a:rPr lang="nb-NO" smtClean="0"/>
              <a:pPr/>
              <a:t>‹#›</a:t>
            </a:fld>
            <a:endParaRPr lang="nb-NO" dirty="0"/>
          </a:p>
        </p:txBody>
      </p:sp>
      <p:grpSp>
        <p:nvGrpSpPr>
          <p:cNvPr id="13" name="Gruppe 12"/>
          <p:cNvGrpSpPr/>
          <p:nvPr/>
        </p:nvGrpSpPr>
        <p:grpSpPr>
          <a:xfrm>
            <a:off x="2339752" y="332656"/>
            <a:ext cx="6264699" cy="5400602"/>
            <a:chOff x="2339752" y="332656"/>
            <a:chExt cx="6264699" cy="5400602"/>
          </a:xfrm>
        </p:grpSpPr>
        <p:cxnSp>
          <p:nvCxnSpPr>
            <p:cNvPr id="9" name="Rett linje 8"/>
            <p:cNvCxnSpPr/>
            <p:nvPr/>
          </p:nvCxnSpPr>
          <p:spPr bwMode="auto">
            <a:xfrm>
              <a:off x="2339752" y="332656"/>
              <a:ext cx="6264696" cy="0"/>
            </a:xfrm>
            <a:prstGeom prst="line">
              <a:avLst/>
            </a:prstGeom>
            <a:ln w="127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Rett linje 9"/>
            <p:cNvCxnSpPr/>
            <p:nvPr userDrawn="1"/>
          </p:nvCxnSpPr>
          <p:spPr bwMode="auto">
            <a:xfrm rot="5400000">
              <a:off x="5904150" y="3032957"/>
              <a:ext cx="540060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6" name="Bilde 15" descr="NHF_logo___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444208" y="5301208"/>
            <a:ext cx="2089803" cy="11599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A4279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959BD0-0ED9-4E45-A3AE-1AB38C2C92AD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4FF2BFA-7AA0-4C1F-ACAF-DD5720DFFDA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 descr="NHF_slagord_liggende_NHF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36296" y="5805393"/>
            <a:ext cx="1306711" cy="719951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2339752" y="332656"/>
            <a:ext cx="6264699" cy="5400602"/>
            <a:chOff x="2339752" y="332656"/>
            <a:chExt cx="6264699" cy="5400602"/>
          </a:xfrm>
        </p:grpSpPr>
        <p:cxnSp>
          <p:nvCxnSpPr>
            <p:cNvPr id="10" name="Rett linje 9"/>
            <p:cNvCxnSpPr/>
            <p:nvPr/>
          </p:nvCxnSpPr>
          <p:spPr bwMode="auto">
            <a:xfrm>
              <a:off x="2339752" y="332656"/>
              <a:ext cx="6264696" cy="0"/>
            </a:xfrm>
            <a:prstGeom prst="line">
              <a:avLst/>
            </a:prstGeom>
            <a:ln w="127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Rett linje 10"/>
            <p:cNvCxnSpPr/>
            <p:nvPr userDrawn="1"/>
          </p:nvCxnSpPr>
          <p:spPr bwMode="auto">
            <a:xfrm rot="5400000">
              <a:off x="5904150" y="3032957"/>
              <a:ext cx="540060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C8060CD-911D-4C79-B32F-720F8BE3DFAE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8E93DA6-C468-44CD-93D8-C9A087DE962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Lederkonferansen 2014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Generalsekretærens orientering om </a:t>
            </a:r>
            <a:r>
              <a:rPr lang="nb-NO" dirty="0" err="1" smtClean="0"/>
              <a:t>NHFs</a:t>
            </a:r>
            <a:r>
              <a:rPr lang="nb-NO" dirty="0" smtClean="0"/>
              <a:t> økonomiske situasjon pr. juni 2014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Følgende fokus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Status - Kontroll på økonomien</a:t>
            </a:r>
          </a:p>
          <a:p>
            <a:r>
              <a:rPr lang="nb-NO" dirty="0" smtClean="0"/>
              <a:t>Formålsmidler - bingo</a:t>
            </a:r>
          </a:p>
          <a:p>
            <a:r>
              <a:rPr lang="nb-NO" dirty="0" smtClean="0"/>
              <a:t>Framtidsutsikter</a:t>
            </a:r>
          </a:p>
          <a:p>
            <a:pPr lvl="1"/>
            <a:r>
              <a:rPr lang="nb-NO" dirty="0" smtClean="0"/>
              <a:t>Bingovirksomhet</a:t>
            </a:r>
          </a:p>
          <a:p>
            <a:pPr lvl="1"/>
            <a:r>
              <a:rPr lang="nb-NO" dirty="0" smtClean="0"/>
              <a:t>Forutsigbarhet - Tippemidler</a:t>
            </a:r>
          </a:p>
          <a:p>
            <a:pPr lvl="1"/>
            <a:r>
              <a:rPr lang="nb-NO" dirty="0" smtClean="0"/>
              <a:t>Nye inntektskilder – ny inntektsstrategi</a:t>
            </a:r>
          </a:p>
          <a:p>
            <a:pPr lvl="2"/>
            <a:r>
              <a:rPr lang="nb-NO" dirty="0" smtClean="0"/>
              <a:t>Prosjektfinansiering</a:t>
            </a:r>
          </a:p>
          <a:p>
            <a:pPr lvl="2"/>
            <a:r>
              <a:rPr lang="nb-NO" dirty="0" smtClean="0"/>
              <a:t>Utvide støttespillerkonseptet</a:t>
            </a:r>
          </a:p>
          <a:p>
            <a:pPr lvl="2"/>
            <a:r>
              <a:rPr lang="nb-NO" dirty="0" smtClean="0"/>
              <a:t>Sponsormarkedet – mot næringsliv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Regnskap 2012 og 2013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Driftsresultat 2012:	minus 9,2 </a:t>
            </a:r>
            <a:r>
              <a:rPr lang="nb-NO" dirty="0" err="1" smtClean="0"/>
              <a:t>mill</a:t>
            </a:r>
            <a:endParaRPr lang="nb-NO" dirty="0" smtClean="0"/>
          </a:p>
          <a:p>
            <a:r>
              <a:rPr lang="nb-NO" dirty="0" smtClean="0"/>
              <a:t>Årsresultat 2012:		minus 4,5 </a:t>
            </a:r>
            <a:r>
              <a:rPr lang="nb-NO" dirty="0" err="1" smtClean="0"/>
              <a:t>mill</a:t>
            </a:r>
            <a:endParaRPr lang="nb-NO" dirty="0" smtClean="0"/>
          </a:p>
          <a:p>
            <a:r>
              <a:rPr lang="nb-NO" dirty="0" smtClean="0"/>
              <a:t>Driftsresultat 2013:	pluss 19 </a:t>
            </a:r>
            <a:r>
              <a:rPr lang="nb-NO" dirty="0" err="1" smtClean="0"/>
              <a:t>mill</a:t>
            </a:r>
            <a:r>
              <a:rPr lang="nb-NO" dirty="0" smtClean="0"/>
              <a:t> (salg av Nabolaget og leilighet kr 17 </a:t>
            </a:r>
            <a:r>
              <a:rPr lang="nb-NO" dirty="0" err="1" smtClean="0"/>
              <a:t>mill</a:t>
            </a:r>
            <a:r>
              <a:rPr lang="nb-NO" dirty="0" smtClean="0"/>
              <a:t>)</a:t>
            </a:r>
          </a:p>
          <a:p>
            <a:r>
              <a:rPr lang="nb-NO" dirty="0" smtClean="0"/>
              <a:t>Årsresultat 2013:		pluss 21,3 </a:t>
            </a:r>
            <a:r>
              <a:rPr lang="nb-NO" dirty="0" err="1" smtClean="0"/>
              <a:t>mill</a:t>
            </a:r>
            <a:endParaRPr lang="nb-NO" dirty="0" smtClean="0"/>
          </a:p>
          <a:p>
            <a:r>
              <a:rPr lang="nb-NO" dirty="0" smtClean="0"/>
              <a:t>Månedsrapport pr juli 2014: Godt an i forhold til revidert budsjett. Men minner LK om et stramt driftsbudsjett. (Ekstraordinære finansinntekter 1,2 </a:t>
            </a:r>
            <a:r>
              <a:rPr lang="nb-NO" dirty="0" err="1" smtClean="0"/>
              <a:t>mill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167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Samlede formålsandeler fra bingovirksomheten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Overført formålsandeler 2010:	15,6 millioner kroner</a:t>
            </a:r>
          </a:p>
          <a:p>
            <a:r>
              <a:rPr lang="nb-NO" dirty="0" smtClean="0"/>
              <a:t>Overført formålsandeler 2011:	19,2 millioner kroner</a:t>
            </a:r>
          </a:p>
          <a:p>
            <a:r>
              <a:rPr lang="nb-NO" dirty="0" smtClean="0"/>
              <a:t>Overført formålsandeler 2012:	14,2 millioner kroner</a:t>
            </a:r>
          </a:p>
          <a:p>
            <a:r>
              <a:rPr lang="nb-NO" dirty="0" smtClean="0"/>
              <a:t>Overført formålsandeler 2013:	10,9 millioner kroner</a:t>
            </a:r>
          </a:p>
          <a:p>
            <a:r>
              <a:rPr lang="nb-NO" dirty="0" smtClean="0"/>
              <a:t>Overført 1. halvår 	2014:	  6,0 millioner kroner</a:t>
            </a:r>
          </a:p>
          <a:p>
            <a:r>
              <a:rPr lang="nb-NO" dirty="0" smtClean="0"/>
              <a:t>Samlet overføring i perioden  :</a:t>
            </a:r>
            <a:r>
              <a:rPr lang="nb-NO" dirty="0"/>
              <a:t>	</a:t>
            </a:r>
            <a:r>
              <a:rPr lang="nb-NO" dirty="0" smtClean="0"/>
              <a:t>65,9 millioner kroner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53058-3FF4-4F79-8EDC-6926AB39C702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65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Dette fordeler seg slik i NHF: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>
                <a:solidFill>
                  <a:srgbClr val="FF0000"/>
                </a:solidFill>
              </a:rPr>
              <a:t>Mottaker	2010	2011	2012	2013	2014	Sum</a:t>
            </a:r>
          </a:p>
          <a:p>
            <a:pPr marL="0" indent="0">
              <a:buNone/>
            </a:pPr>
            <a:endParaRPr lang="nb-N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dirty="0"/>
              <a:t>Lokallag	6,2	</a:t>
            </a:r>
            <a:r>
              <a:rPr lang="nb-NO" dirty="0" smtClean="0"/>
              <a:t>10,6</a:t>
            </a:r>
            <a:r>
              <a:rPr lang="nb-NO" dirty="0"/>
              <a:t>	</a:t>
            </a:r>
            <a:r>
              <a:rPr lang="nb-NO" dirty="0" smtClean="0"/>
              <a:t>8,0	5,4</a:t>
            </a:r>
            <a:r>
              <a:rPr lang="nb-NO" dirty="0"/>
              <a:t>	</a:t>
            </a:r>
            <a:r>
              <a:rPr lang="nb-NO" dirty="0" smtClean="0"/>
              <a:t>2,8  	33,0 </a:t>
            </a:r>
            <a:r>
              <a:rPr lang="nb-NO" dirty="0"/>
              <a:t>mill.</a:t>
            </a:r>
          </a:p>
          <a:p>
            <a:pPr marL="0" indent="0">
              <a:buNone/>
            </a:pPr>
            <a:r>
              <a:rPr lang="nb-NO" dirty="0" smtClean="0"/>
              <a:t>Regioner	2,9	5,1	3,1	2,6	1,4	15,1 mill.</a:t>
            </a:r>
          </a:p>
          <a:p>
            <a:pPr marL="0" indent="0">
              <a:buNone/>
            </a:pPr>
            <a:r>
              <a:rPr lang="nb-NO" dirty="0" err="1" smtClean="0"/>
              <a:t>Landsfor</a:t>
            </a:r>
            <a:r>
              <a:rPr lang="nb-NO" dirty="0" smtClean="0"/>
              <a:t>.	4,9	2,8	2,8	2,6	1,5	14,6 mill.</a:t>
            </a:r>
          </a:p>
          <a:p>
            <a:pPr marL="0" indent="0">
              <a:buNone/>
            </a:pPr>
            <a:r>
              <a:rPr lang="nb-NO" sz="2400" smtClean="0"/>
              <a:t>NHF/NHFU</a:t>
            </a:r>
            <a:r>
              <a:rPr lang="nb-NO" smtClean="0"/>
              <a:t> 1,6     0,7</a:t>
            </a:r>
            <a:r>
              <a:rPr lang="nb-NO" dirty="0" smtClean="0"/>
              <a:t>	0,3	0,4	0,2	   3,2 mill.</a:t>
            </a:r>
          </a:p>
          <a:p>
            <a:pPr marL="0" indent="0">
              <a:buNone/>
            </a:pP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53058-3FF4-4F79-8EDC-6926AB39C702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3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Formålsandeler 2013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Totalt ble det generert 26,1 millioner kroner på «våre» bingoer i 2013.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594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Overgangsordninger - Tippemidler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Fra og med spilleåret 2013 til og med spilleåret 2016(utbetaling 2017) Samme tilskudd som dagens fordelingsnøkkel til 10H)</a:t>
            </a:r>
          </a:p>
          <a:p>
            <a:r>
              <a:rPr lang="nb-NO" dirty="0" smtClean="0"/>
              <a:t>Samtidig åpnes for nye organisasjoner fra og med 2013</a:t>
            </a:r>
          </a:p>
          <a:p>
            <a:r>
              <a:rPr lang="nb-NO" dirty="0" smtClean="0"/>
              <a:t>Avtalen med Norsk Tipping om Nabolaget termineres. </a:t>
            </a:r>
          </a:p>
          <a:p>
            <a:r>
              <a:rPr lang="nb-NO" dirty="0" smtClean="0"/>
              <a:t>10H får 50% av overskuddet fra Nabolaget t.o.m. spilleåret 2016. Resten til andre organisasjoner</a:t>
            </a:r>
          </a:p>
          <a:p>
            <a:r>
              <a:rPr lang="nb-NO" dirty="0" smtClean="0"/>
              <a:t>Etter 2016 vil Nabolaget inngå i den ordinære tippenøkkelen. </a:t>
            </a:r>
          </a:p>
          <a:p>
            <a:r>
              <a:rPr lang="nb-NO" dirty="0" smtClean="0"/>
              <a:t>Kompensasjon for Nabolaget.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35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mal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TaxCatchAll xmlns="91b1478a-a65c-4a20-a811-a5013382a7e3"/>
    <OrganisasjonsleddTaxHTField0 xmlns="91b1478a-a65c-4a20-a811-a5013382a7e3">
      <Terms xmlns="http://schemas.microsoft.com/office/infopath/2007/PartnerControls"/>
    </OrganisasjonsleddTaxHTField0>
    <ÅrTaxHTField0 xmlns="91b1478a-a65c-4a20-a811-a5013382a7e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esentasjon" ma:contentTypeID="0x0101008520CF7C3BD57F4599E8981459580F7E1400C7F92AB18F7EFB47B58994C25571F697" ma:contentTypeVersion="6" ma:contentTypeDescription="" ma:contentTypeScope="" ma:versionID="99e2df41eeff4801d5fcc9e030d8c545">
  <xsd:schema xmlns:xsd="http://www.w3.org/2001/XMLSchema" xmlns:xs="http://www.w3.org/2001/XMLSchema" xmlns:p="http://schemas.microsoft.com/office/2006/metadata/properties" xmlns:ns2="91b1478a-a65c-4a20-a811-a5013382a7e3" xmlns:ns3="241b471f-05ac-424d-ae1c-0b29cd910a55" targetNamespace="http://schemas.microsoft.com/office/2006/metadata/properties" ma:root="true" ma:fieldsID="2d8ec8bf2f429dc6c89e7ba411a53736" ns2:_="" ns3:_="">
    <xsd:import namespace="91b1478a-a65c-4a20-a811-a5013382a7e3"/>
    <xsd:import namespace="241b471f-05ac-424d-ae1c-0b29cd910a55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OrganisasjonsleddTaxHTField0" minOccurs="0"/>
                <xsd:element ref="ns2:ÅrTaxHTField0" minOccurs="0"/>
                <xsd:element ref="ns3:P000000000000000000000000000000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1478a-a65c-4a20-a811-a5013382a7e3" elementFormDefault="qualified">
    <xsd:import namespace="http://schemas.microsoft.com/office/2006/documentManagement/types"/>
    <xsd:import namespace="http://schemas.microsoft.com/office/infopath/2007/PartnerControls"/>
    <xsd:element name="TaxCatchAll" ma:index="6" nillable="true" ma:displayName="Taxonomy Catch All Column" ma:hidden="true" ma:list="{894bb8fc-9f52-4785-92ed-4626d0d51436}" ma:internalName="TaxCatchAll" ma:showField="CatchAllData" ma:web="91b1478a-a65c-4a20-a811-a5013382a7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7" nillable="true" ma:displayName="Taxonomy Catch All Column1" ma:hidden="true" ma:list="{894bb8fc-9f52-4785-92ed-4626d0d51436}" ma:internalName="TaxCatchAllLabel" ma:readOnly="true" ma:showField="CatchAllDataLabel" ma:web="91b1478a-a65c-4a20-a811-a5013382a7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rganisasjonsleddTaxHTField0" ma:index="10" nillable="true" ma:taxonomy="true" ma:internalName="OrganisasjonsleddTaxHTField0" ma:taxonomyFieldName="Organisasjonsledd" ma:displayName="Organisasjonsledd" ma:readOnly="false" ma:default="" ma:fieldId="{52f30d27-ccc7-4417-a385-bd534cfc66b7}" ma:taxonomyMulti="true" ma:sspId="61cb522a-a89f-4732-ae6c-d0a3bc5d0c25" ma:termSetId="8741f715-3256-4674-b1bf-ff5321da31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ÅrTaxHTField0" ma:index="12" nillable="true" ma:displayName="År_0" ma:hidden="true" ma:internalName="_x00c5_rTaxHTField0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b471f-05ac-424d-ae1c-0b29cd910a55" elementFormDefault="qualified">
    <xsd:import namespace="http://schemas.microsoft.com/office/2006/documentManagement/types"/>
    <xsd:import namespace="http://schemas.microsoft.com/office/infopath/2007/PartnerControls"/>
    <xsd:element name="P0000000000000000000000000000001" ma:index="13" nillable="true" ma:displayName="Accessibility" ma:internalName="P0000000000000000000000000000001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C1A111-7B42-4237-B07B-158A9A4C0C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46967C-9A59-4FFD-9184-607C02F65665}">
  <ds:schemaRefs>
    <ds:schemaRef ds:uri="http://schemas.microsoft.com/office/2006/metadata/properties"/>
    <ds:schemaRef ds:uri="http://purl.org/dc/dcmitype/"/>
    <ds:schemaRef ds:uri="241b471f-05ac-424d-ae1c-0b29cd910a55"/>
    <ds:schemaRef ds:uri="91b1478a-a65c-4a20-a811-a5013382a7e3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846447C-959D-4500-A2FC-A443290F13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b1478a-a65c-4a20-a811-a5013382a7e3"/>
    <ds:schemaRef ds:uri="241b471f-05ac-424d-ae1c-0b29cd910a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Powerpoint%20mal_3</Template>
  <TotalTime>849</TotalTime>
  <Words>152</Words>
  <Application>Microsoft Office PowerPoint</Application>
  <PresentationFormat>Skjermfremvisning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Powerpoint mal_3</vt:lpstr>
      <vt:lpstr>1_Egendefinert utforming</vt:lpstr>
      <vt:lpstr>Egendefinert utforming</vt:lpstr>
      <vt:lpstr>Lederkonferansen 2014</vt:lpstr>
      <vt:lpstr>Følgende fokus </vt:lpstr>
      <vt:lpstr>Regnskap 2012 og 2013</vt:lpstr>
      <vt:lpstr>Samlede formålsandeler fra bingovirksomheten</vt:lpstr>
      <vt:lpstr>Dette fordeler seg slik i NHF:</vt:lpstr>
      <vt:lpstr>Formålsandeler 2013</vt:lpstr>
      <vt:lpstr>Overgangsordninger - Tippemidler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Arnstein Grendahl</dc:creator>
  <cp:lastModifiedBy>Arnstein Grendahl</cp:lastModifiedBy>
  <cp:revision>29</cp:revision>
  <dcterms:created xsi:type="dcterms:W3CDTF">2013-03-05T09:15:57Z</dcterms:created>
  <dcterms:modified xsi:type="dcterms:W3CDTF">2014-09-16T07:44:21Z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0x0101008520CF7C3BD57F4599E8981459580F7E1400C7F92AB18F7EFB47B58994C25571F697</vt:lpwstr>
  </property>
  <property fmtid="{D5CDD505-2E9C-101B-9397-08002B2CF9AE}" pid="3" name="År">
    <vt:lpwstr/>
  </property>
  <property fmtid="{D5CDD505-2E9C-101B-9397-08002B2CF9AE}" pid="4" name="Organisasjonsledd">
    <vt:lpwstr/>
  </property>
</Properties>
</file>